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17"/>
  </p:notesMasterIdLst>
  <p:sldIdLst>
    <p:sldId id="257" r:id="rId5"/>
    <p:sldId id="374" r:id="rId6"/>
    <p:sldId id="375" r:id="rId7"/>
    <p:sldId id="382" r:id="rId8"/>
    <p:sldId id="265" r:id="rId9"/>
    <p:sldId id="373" r:id="rId10"/>
    <p:sldId id="376" r:id="rId11"/>
    <p:sldId id="377" r:id="rId12"/>
    <p:sldId id="378" r:id="rId13"/>
    <p:sldId id="383" r:id="rId14"/>
    <p:sldId id="384" r:id="rId15"/>
    <p:sldId id="380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262626"/>
        </a:solidFill>
        <a:effectLst/>
        <a:uFillTx/>
        <a:latin typeface="Mont Book"/>
        <a:ea typeface="Mont Book"/>
        <a:cs typeface="Mont Book"/>
        <a:sym typeface="Mont Book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6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22" autoAdjust="0"/>
    <p:restoredTop sz="94621"/>
  </p:normalViewPr>
  <p:slideViewPr>
    <p:cSldViewPr snapToGrid="0" snapToObjects="1">
      <p:cViewPr varScale="1">
        <p:scale>
          <a:sx n="59" d="100"/>
          <a:sy n="59" d="100"/>
        </p:scale>
        <p:origin x="208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7" name="Shape 25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471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600" b="1">
                <a:solidFill>
                  <a:srgbClr val="00B1FF"/>
                </a:solidFill>
              </a:defRPr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14035938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104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5500" b="1">
                <a:solidFill>
                  <a:srgbClr val="00B1FF"/>
                </a:solidFill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pic>
        <p:nvPicPr>
          <p:cNvPr id="14" name="Image" descr="Image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54053" y="2390223"/>
            <a:ext cx="10429948" cy="113257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Image" descr="Image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4374" y="918735"/>
            <a:ext cx="6126909" cy="3121682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</p:spPr>
        <p:txBody>
          <a:bodyPr/>
          <a:lstStyle>
            <a:lvl1pPr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6500" y="4248504"/>
            <a:ext cx="10486736" cy="82560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CC31B8C-D1BF-8D47-A3EB-AE9638A04711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11945301" y="12968286"/>
            <a:ext cx="480901" cy="487313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AC7AC4-9ADF-FA4E-BD12-A120307F00E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B03D9F0-6FC0-7445-8A3E-518813D48376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2733482" y="4248504"/>
            <a:ext cx="10486736" cy="82560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9430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22866" y="2559050"/>
            <a:ext cx="11074400" cy="978217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403666" y="2559050"/>
            <a:ext cx="11074400" cy="9782176"/>
          </a:xfrm>
        </p:spPr>
        <p:txBody>
          <a:bodyPr/>
          <a:lstStyle>
            <a:lvl1pPr>
              <a:defRPr sz="5600"/>
            </a:lvl1pPr>
            <a:lvl2pPr>
              <a:defRPr sz="4800"/>
            </a:lvl2pPr>
            <a:lvl3pPr>
              <a:defRPr sz="40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1F5F1A-DF32-D44B-A823-6951BB12B88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1B2BBD9-6A93-0148-9B32-2F8624FA4C9A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11945301" y="12968286"/>
            <a:ext cx="480901" cy="487313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EC7E11-9E4C-274A-A04A-FA4AF1B836C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8507739-F510-A543-9BF6-D715CC7F8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221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E1A3E-7A4D-2D44-B741-6836F377B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920" y="8981440"/>
            <a:ext cx="21031200" cy="3210560"/>
          </a:xfrm>
          <a:prstGeom prst="rect">
            <a:avLst/>
          </a:prstGeom>
        </p:spPr>
        <p:txBody>
          <a:bodyPr/>
          <a:lstStyle>
            <a:lvl1pPr>
              <a:defRPr sz="8800">
                <a:solidFill>
                  <a:srgbClr val="092745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04B18D-9076-9647-83FB-D6F68658FA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945301" y="12968286"/>
            <a:ext cx="480901" cy="487313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8B338FA-2266-9647-AE07-C542B66504A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83921" y="7823200"/>
            <a:ext cx="16369030" cy="1158876"/>
          </a:xfrm>
          <a:prstGeom prst="rect">
            <a:avLst/>
          </a:prstGeom>
        </p:spPr>
        <p:txBody>
          <a:bodyPr anchor="b"/>
          <a:lstStyle>
            <a:lvl1pPr>
              <a:defRPr sz="4800" b="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7735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76360" y="13080314"/>
            <a:ext cx="418783" cy="37528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2500">
                <a:solidFill>
                  <a:srgbClr val="00B1FF"/>
                </a:solidFill>
                <a:latin typeface="Mont SemiBold"/>
                <a:ea typeface="Mont SemiBold"/>
                <a:cs typeface="Mont SemiBold"/>
                <a:sym typeface="Mont SemiBold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5" r:id="rId2"/>
    <p:sldLayoutId id="2147483674" r:id="rId3"/>
    <p:sldLayoutId id="2147483676" r:id="rId4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B1FF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>
          <a:srgbClr val="00B1FF"/>
        </a:buClr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5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Mont SemiBold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etanorma/mn-samples-ogc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atofonts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tanorma.org/install/macos/" TargetMode="External"/><Relationship Id="rId2" Type="http://schemas.openxmlformats.org/officeDocument/2006/relationships/hyperlink" Target="https://www.metanorma.org/install/docker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etanorma/ogc-development-workshop" TargetMode="External"/><Relationship Id="rId5" Type="http://schemas.openxmlformats.org/officeDocument/2006/relationships/image" Target="../media/image6.png"/><Relationship Id="rId4" Type="http://schemas.openxmlformats.org/officeDocument/2006/relationships/hyperlink" Target="https://www.metanorma.org/install/windows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resentation Subtitle"/>
          <p:cNvSpPr txBox="1">
            <a:spLocks noGrp="1"/>
          </p:cNvSpPr>
          <p:nvPr>
            <p:ph type="body" sz="quarter" idx="21"/>
          </p:nvPr>
        </p:nvSpPr>
        <p:spPr>
          <a:xfrm>
            <a:off x="1201340" y="11847162"/>
            <a:ext cx="21971003" cy="123152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 err="1"/>
              <a:t>Gobe</a:t>
            </a:r>
            <a:r>
              <a:rPr lang="en-US" dirty="0"/>
              <a:t> &amp; Ronald</a:t>
            </a:r>
          </a:p>
          <a:p>
            <a:r>
              <a:rPr lang="en-US" dirty="0"/>
              <a:t>28 September 2022</a:t>
            </a:r>
          </a:p>
          <a:p>
            <a:endParaRPr dirty="0"/>
          </a:p>
        </p:txBody>
      </p:sp>
      <p:sp>
        <p:nvSpPr>
          <p:cNvPr id="263" name="Presentation Title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GB" sz="8000" dirty="0"/>
              <a:t>Authoring OGC Standards</a:t>
            </a:r>
            <a:endParaRPr sz="8000" dirty="0"/>
          </a:p>
        </p:txBody>
      </p:sp>
      <p:sp>
        <p:nvSpPr>
          <p:cNvPr id="262" name="Author and Date"/>
          <p:cNvSpPr txBox="1"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The 124</a:t>
            </a:r>
            <a:r>
              <a:rPr lang="en-US" baseline="30000" dirty="0"/>
              <a:t>th</a:t>
            </a:r>
            <a:r>
              <a:rPr lang="en-US" dirty="0"/>
              <a:t> OGC Member Meeting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25C53-FCC0-A688-43CB-330985FF6C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Encoding </a:t>
            </a:r>
            <a:r>
              <a:rPr lang="en-US" dirty="0" err="1"/>
              <a:t>ModSpec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0B753-234E-5F08-FFD3-7414865B73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4248504"/>
            <a:ext cx="7119353" cy="82560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>
                <a:latin typeface="Courier" pitchFamily="2" charset="0"/>
              </a:rPr>
              <a:t>[requirement]</a:t>
            </a:r>
          </a:p>
          <a:p>
            <a:pPr marL="0" indent="0">
              <a:buNone/>
            </a:pPr>
            <a:r>
              <a:rPr lang="en-US" sz="4000" dirty="0">
                <a:latin typeface="Courier" pitchFamily="2" charset="0"/>
              </a:rPr>
              <a:t>[</a:t>
            </a:r>
            <a:r>
              <a:rPr lang="en-US" sz="4000" dirty="0" err="1">
                <a:latin typeface="Courier" pitchFamily="2" charset="0"/>
              </a:rPr>
              <a:t>requirements_class</a:t>
            </a:r>
            <a:r>
              <a:rPr lang="en-US" sz="4000" dirty="0">
                <a:latin typeface="Courier" pitchFamily="2" charset="0"/>
              </a:rPr>
              <a:t>]</a:t>
            </a:r>
          </a:p>
          <a:p>
            <a:pPr marL="0" indent="0">
              <a:buNone/>
            </a:pPr>
            <a:r>
              <a:rPr lang="en-US" sz="4000" dirty="0">
                <a:latin typeface="Courier" pitchFamily="2" charset="0"/>
              </a:rPr>
              <a:t>[</a:t>
            </a:r>
            <a:r>
              <a:rPr lang="en-US" sz="4000" dirty="0" err="1">
                <a:latin typeface="Courier" pitchFamily="2" charset="0"/>
              </a:rPr>
              <a:t>conformance_test</a:t>
            </a:r>
            <a:r>
              <a:rPr lang="en-US" sz="4000" dirty="0">
                <a:latin typeface="Courier" pitchFamily="2" charset="0"/>
              </a:rPr>
              <a:t>]</a:t>
            </a:r>
          </a:p>
          <a:p>
            <a:pPr marL="0" indent="0">
              <a:buNone/>
            </a:pPr>
            <a:r>
              <a:rPr lang="en-US" sz="4000" dirty="0">
                <a:latin typeface="Courier" pitchFamily="2" charset="0"/>
              </a:rPr>
              <a:t>[</a:t>
            </a:r>
            <a:r>
              <a:rPr lang="en-US" sz="4000" dirty="0" err="1">
                <a:latin typeface="Courier" pitchFamily="2" charset="0"/>
              </a:rPr>
              <a:t>abstract_test</a:t>
            </a:r>
            <a:r>
              <a:rPr lang="en-US" sz="4000" dirty="0">
                <a:latin typeface="Courier" pitchFamily="2" charset="0"/>
              </a:rPr>
              <a:t>]</a:t>
            </a:r>
          </a:p>
          <a:p>
            <a:pPr marL="0" indent="0">
              <a:buNone/>
            </a:pPr>
            <a:r>
              <a:rPr lang="en-US" sz="4000" dirty="0">
                <a:latin typeface="Courier" pitchFamily="2" charset="0"/>
              </a:rPr>
              <a:t>[</a:t>
            </a:r>
            <a:r>
              <a:rPr lang="en-US" sz="4000" dirty="0" err="1">
                <a:latin typeface="Courier" pitchFamily="2" charset="0"/>
              </a:rPr>
              <a:t>conformance_class</a:t>
            </a:r>
            <a:r>
              <a:rPr lang="en-US" sz="4000" dirty="0">
                <a:latin typeface="Courier" pitchFamily="2" charset="0"/>
              </a:rPr>
              <a:t>]</a:t>
            </a:r>
          </a:p>
          <a:p>
            <a:pPr marL="0" indent="0">
              <a:buNone/>
            </a:pPr>
            <a:r>
              <a:rPr lang="en-US" sz="4000" dirty="0">
                <a:latin typeface="Courier" pitchFamily="2" charset="0"/>
              </a:rPr>
              <a:t>[permission]</a:t>
            </a:r>
          </a:p>
          <a:p>
            <a:pPr marL="0" indent="0">
              <a:buNone/>
            </a:pPr>
            <a:r>
              <a:rPr lang="en-US" sz="4000" dirty="0">
                <a:latin typeface="Courier" pitchFamily="2" charset="0"/>
              </a:rPr>
              <a:t>[recommendation]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98B01-2DFF-EE5F-8F68-FC0F336EB93E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8638674" y="4248504"/>
            <a:ext cx="15159060" cy="82560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Constraints:</a:t>
            </a:r>
          </a:p>
          <a:p>
            <a:r>
              <a:rPr lang="en-US" dirty="0"/>
              <a:t>Every standard must have at least 1 requirements class</a:t>
            </a:r>
          </a:p>
          <a:p>
            <a:r>
              <a:rPr lang="en-US" dirty="0"/>
              <a:t>Every requirements class must have at least 1 conformance class</a:t>
            </a:r>
          </a:p>
          <a:p>
            <a:r>
              <a:rPr lang="en-US" dirty="0"/>
              <a:t>Every requirements class must have at least 1 requirement</a:t>
            </a:r>
          </a:p>
          <a:p>
            <a:r>
              <a:rPr lang="en-US" dirty="0"/>
              <a:t>Every conformance class must have at least 1 conformance test</a:t>
            </a:r>
          </a:p>
          <a:p>
            <a:r>
              <a:rPr lang="en-US" dirty="0"/>
              <a:t>Every requirement must have at least 1 conformance test</a:t>
            </a:r>
          </a:p>
        </p:txBody>
      </p:sp>
    </p:spTree>
    <p:extLst>
      <p:ext uri="{BB962C8B-B14F-4D97-AF65-F5344CB8AC3E}">
        <p14:creationId xmlns:p14="http://schemas.microsoft.com/office/powerpoint/2010/main" val="929976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9E564-AE16-E8F1-F12A-D9404D3ED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</a:t>
            </a:r>
            <a:r>
              <a:rPr lang="en-US" dirty="0" err="1"/>
              <a:t>ModSpec</a:t>
            </a:r>
            <a:endParaRPr lang="en-US" dirty="0"/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EDEB908-6292-E056-9E80-9E8C57D359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1844" y="3000512"/>
            <a:ext cx="4998402" cy="9504004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52A9F7-2239-B767-BD39-B258529BAFD6}"/>
              </a:ext>
            </a:extLst>
          </p:cNvPr>
          <p:cNvSpPr txBox="1"/>
          <p:nvPr/>
        </p:nvSpPr>
        <p:spPr>
          <a:xfrm>
            <a:off x="10829863" y="3529583"/>
            <a:ext cx="6113533" cy="157992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Conformance class </a:t>
            </a:r>
          </a:p>
          <a:p>
            <a:r>
              <a:rPr kumimoji="0" lang="en-US" sz="48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/conf/{class}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A4CA52-1296-7C9E-684F-45B2FD6B1ECB}"/>
              </a:ext>
            </a:extLst>
          </p:cNvPr>
          <p:cNvSpPr txBox="1"/>
          <p:nvPr/>
        </p:nvSpPr>
        <p:spPr>
          <a:xfrm>
            <a:off x="1014818" y="5948234"/>
            <a:ext cx="3751027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Requirements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/req/{class}/{id}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AFC5A2D-FF86-B354-ECEF-6866DDB76B1F}"/>
              </a:ext>
            </a:extLst>
          </p:cNvPr>
          <p:cNvSpPr txBox="1"/>
          <p:nvPr/>
        </p:nvSpPr>
        <p:spPr>
          <a:xfrm>
            <a:off x="557160" y="3438544"/>
            <a:ext cx="4666342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Requirements class 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/req/{class}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9F6EB13-EAE8-2EFE-7751-D12B540993F9}"/>
              </a:ext>
            </a:extLst>
          </p:cNvPr>
          <p:cNvSpPr txBox="1"/>
          <p:nvPr/>
        </p:nvSpPr>
        <p:spPr>
          <a:xfrm>
            <a:off x="11613456" y="5948235"/>
            <a:ext cx="4432303" cy="14568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Conformance tests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44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latin typeface="Mont Book"/>
                <a:ea typeface="Mont Book"/>
                <a:cs typeface="Mont Book"/>
                <a:sym typeface="Mont Book"/>
              </a:rPr>
              <a:t>/conf/{class}/{id}</a:t>
            </a:r>
          </a:p>
        </p:txBody>
      </p:sp>
      <p:pic>
        <p:nvPicPr>
          <p:cNvPr id="18" name="Content Placeholder 1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D68DC36-CB46-A12C-6548-D670AB50B6B1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8971" y="3000511"/>
            <a:ext cx="4998401" cy="9711179"/>
          </a:xfrm>
        </p:spPr>
      </p:pic>
    </p:spTree>
    <p:extLst>
      <p:ext uri="{BB962C8B-B14F-4D97-AF65-F5344CB8AC3E}">
        <p14:creationId xmlns:p14="http://schemas.microsoft.com/office/powerpoint/2010/main" val="34778958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A913C-DDE8-3A40-83D2-1CC6D80A5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you, questions welcome!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5AD7F88-512E-4245-8CBB-51D8173D66E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1972552" y="12968286"/>
            <a:ext cx="426399" cy="487313"/>
          </a:xfrm>
        </p:spPr>
        <p:txBody>
          <a:bodyPr/>
          <a:lstStyle/>
          <a:p>
            <a:fld id="{0F9F7EA0-3F56-4C7E-9B2D-3423B3AF0281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4769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A492-FC25-E040-ABFE-87C1E4231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D170D4-8EAF-954B-BD7B-8D77A8D8DA8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199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6B448-43E8-954D-A727-0B4440E50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Where to find information?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7FFB5893-6823-7A41-88E2-E932B7C10B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18" y="4248150"/>
            <a:ext cx="8630189" cy="8256588"/>
          </a:xfrm>
        </p:spPr>
      </p:pic>
      <p:pic>
        <p:nvPicPr>
          <p:cNvPr id="8" name="Content Placeholder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41892E4-62F6-864E-8B83-BFC50984C083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9148" y="4248150"/>
            <a:ext cx="8315704" cy="8256588"/>
          </a:xfr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98A5514-BA60-9D4A-904A-DE95C2D41010}"/>
              </a:ext>
            </a:extLst>
          </p:cNvPr>
          <p:cNvSpPr/>
          <p:nvPr/>
        </p:nvSpPr>
        <p:spPr>
          <a:xfrm>
            <a:off x="17602200" y="5791200"/>
            <a:ext cx="2457450" cy="4324350"/>
          </a:xfrm>
          <a:prstGeom prst="roundRect">
            <a:avLst>
              <a:gd name="adj" fmla="val 6589"/>
            </a:avLst>
          </a:prstGeom>
          <a:noFill/>
          <a:ln w="76200" cap="flat">
            <a:solidFill>
              <a:srgbClr val="FFC00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E4B142E-4DF0-1C4C-B426-08C74A34C8BE}"/>
              </a:ext>
            </a:extLst>
          </p:cNvPr>
          <p:cNvCxnSpPr>
            <a:cxnSpLocks/>
          </p:cNvCxnSpPr>
          <p:nvPr/>
        </p:nvCxnSpPr>
        <p:spPr>
          <a:xfrm flipH="1">
            <a:off x="19524852" y="11658600"/>
            <a:ext cx="972948" cy="319437"/>
          </a:xfrm>
          <a:prstGeom prst="straightConnector1">
            <a:avLst/>
          </a:prstGeom>
          <a:noFill/>
          <a:ln w="76200" cap="flat">
            <a:solidFill>
              <a:srgbClr val="FFC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D1860AA-F58B-D242-B625-583C4E1F8535}"/>
              </a:ext>
            </a:extLst>
          </p:cNvPr>
          <p:cNvSpPr txBox="1"/>
          <p:nvPr/>
        </p:nvSpPr>
        <p:spPr>
          <a:xfrm>
            <a:off x="20059650" y="11002010"/>
            <a:ext cx="4009111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cs typeface="Arial" panose="020B0604020202020204" pitchFamily="34" charset="0"/>
                <a:sym typeface="Mont Book"/>
              </a:rPr>
              <a:t>Document attributes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FA5C7C-ACD6-A54A-B6B3-9E363755F167}"/>
              </a:ext>
            </a:extLst>
          </p:cNvPr>
          <p:cNvSpPr txBox="1"/>
          <p:nvPr/>
        </p:nvSpPr>
        <p:spPr>
          <a:xfrm>
            <a:off x="19941834" y="10125710"/>
            <a:ext cx="4244753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cs typeface="Arial" panose="020B0604020202020204" pitchFamily="34" charset="0"/>
                <a:sym typeface="Mont Book"/>
              </a:rPr>
              <a:t>Markup and </a:t>
            </a:r>
            <a:r>
              <a:rPr kumimoji="0" lang="en-US" sz="3600" b="0" i="0" u="none" strike="noStrike" cap="none" spc="0" normalizeH="0" baseline="0" dirty="0" err="1">
                <a:ln>
                  <a:noFill/>
                </a:ln>
                <a:solidFill>
                  <a:srgbClr val="262626"/>
                </a:solidFill>
                <a:effectLst/>
                <a:uFillTx/>
                <a:cs typeface="Arial" panose="020B0604020202020204" pitchFamily="34" charset="0"/>
                <a:sym typeface="Mont Book"/>
              </a:rPr>
              <a:t>ModSpec</a:t>
            </a:r>
            <a:endParaRPr kumimoji="0" lang="en-US" sz="3600" b="0" i="0" u="none" strike="noStrike" cap="none" spc="0" normalizeH="0" baseline="0" dirty="0">
              <a:ln>
                <a:noFill/>
              </a:ln>
              <a:solidFill>
                <a:srgbClr val="262626"/>
              </a:solidFill>
              <a:effectLst/>
              <a:uFillTx/>
              <a:cs typeface="Arial" panose="020B0604020202020204" pitchFamily="34" charset="0"/>
              <a:sym typeface="Mont Book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2DA9738-49E1-FA49-9ED8-6BCC3326E3CE}"/>
              </a:ext>
            </a:extLst>
          </p:cNvPr>
          <p:cNvCxnSpPr>
            <a:cxnSpLocks/>
          </p:cNvCxnSpPr>
          <p:nvPr/>
        </p:nvCxnSpPr>
        <p:spPr>
          <a:xfrm flipH="1">
            <a:off x="18934302" y="10648950"/>
            <a:ext cx="972948" cy="319437"/>
          </a:xfrm>
          <a:prstGeom prst="straightConnector1">
            <a:avLst/>
          </a:prstGeom>
          <a:noFill/>
          <a:ln w="76200" cap="flat">
            <a:solidFill>
              <a:srgbClr val="FFC000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00F6C04D-09D9-804C-BBF2-43137C34B89F}"/>
              </a:ext>
            </a:extLst>
          </p:cNvPr>
          <p:cNvSpPr txBox="1"/>
          <p:nvPr/>
        </p:nvSpPr>
        <p:spPr>
          <a:xfrm>
            <a:off x="20199040" y="5981561"/>
            <a:ext cx="1978106" cy="12105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cs typeface="Arial" panose="020B0604020202020204" pitchFamily="34" charset="0"/>
                <a:sym typeface="Mont Book"/>
              </a:rPr>
              <a:t>Authoring</a:t>
            </a:r>
          </a:p>
          <a:p>
            <a:pPr marL="0" marR="0" indent="0" algn="ctr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0" i="0" u="none" strike="noStrike" cap="none" spc="0" normalizeH="0" baseline="0" dirty="0">
                <a:ln>
                  <a:noFill/>
                </a:ln>
                <a:solidFill>
                  <a:srgbClr val="262626"/>
                </a:solidFill>
                <a:effectLst/>
                <a:uFillTx/>
                <a:cs typeface="Arial" panose="020B0604020202020204" pitchFamily="34" charset="0"/>
                <a:sym typeface="Mont Book"/>
              </a:rPr>
              <a:t>guide</a:t>
            </a:r>
          </a:p>
        </p:txBody>
      </p:sp>
    </p:spTree>
    <p:extLst>
      <p:ext uri="{BB962C8B-B14F-4D97-AF65-F5344CB8AC3E}">
        <p14:creationId xmlns:p14="http://schemas.microsoft.com/office/powerpoint/2010/main" val="32599238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AEBD9-2EF8-CE44-842C-EC1CFE095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Repo for OGC document samples</a:t>
            </a:r>
          </a:p>
        </p:txBody>
      </p:sp>
      <p:pic>
        <p:nvPicPr>
          <p:cNvPr id="5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29CCE7A6-8D41-9140-8BEA-C18DC757BF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500" y="4686787"/>
            <a:ext cx="10487025" cy="7379313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9D2E5B-A9F2-5547-B75E-F64509C0188E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OGC document samples available here:</a:t>
            </a:r>
          </a:p>
          <a:p>
            <a:r>
              <a:rPr lang="en-US" dirty="0">
                <a:hlinkClick r:id="rId3"/>
              </a:rPr>
              <a:t>https://github.com/metanorma/mn-samples-ogc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612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68BA3-A5CB-E741-A7EB-B51F9AD86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500" y="952500"/>
            <a:ext cx="21971000" cy="1433163"/>
          </a:xfrm>
        </p:spPr>
        <p:txBody>
          <a:bodyPr>
            <a:normAutofit fontScale="90000"/>
          </a:bodyPr>
          <a:lstStyle/>
          <a:p>
            <a:r>
              <a:rPr lang="en-US" dirty="0"/>
              <a:t>Many OGC document samples now available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980C5-2627-8B43-8994-AD4C0FB8C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4248504"/>
            <a:ext cx="10486736" cy="8256012"/>
          </a:xfrm>
        </p:spPr>
        <p:txBody>
          <a:bodyPr>
            <a:normAutofit/>
          </a:bodyPr>
          <a:lstStyle/>
          <a:p>
            <a:r>
              <a:rPr lang="en-US" sz="3600" dirty="0"/>
              <a:t>Standard, subtype implementation: 17-069r3</a:t>
            </a:r>
          </a:p>
          <a:p>
            <a:r>
              <a:rPr lang="en-US" sz="3600" dirty="0"/>
              <a:t>Abstract specification topic: 15-104r5</a:t>
            </a:r>
          </a:p>
          <a:p>
            <a:r>
              <a:rPr lang="en-US" sz="3600" dirty="0"/>
              <a:t>Best practice, subtype general: 16-114r3, 15-120r5</a:t>
            </a:r>
          </a:p>
          <a:p>
            <a:r>
              <a:rPr lang="en-US" sz="3600" dirty="0"/>
              <a:t>Discussion paper: 19-004</a:t>
            </a:r>
          </a:p>
          <a:p>
            <a:r>
              <a:rPr lang="en-US" sz="3600" dirty="0"/>
              <a:t>Whitepaper: 16-131r2</a:t>
            </a:r>
          </a:p>
          <a:p>
            <a:r>
              <a:rPr lang="en-US" sz="3600" dirty="0"/>
              <a:t>Release notes: 18-016r1</a:t>
            </a:r>
          </a:p>
          <a:p>
            <a:r>
              <a:rPr lang="en-US" sz="3600" dirty="0"/>
              <a:t>Community standard: 18-053r2</a:t>
            </a:r>
          </a:p>
          <a:p>
            <a:endParaRPr lang="en-US" sz="36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431F1D4-63E6-AD42-9ADD-041D0FD6331B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12733482" y="4248504"/>
            <a:ext cx="10486736" cy="8256012"/>
          </a:xfrm>
        </p:spPr>
        <p:txBody>
          <a:bodyPr>
            <a:normAutofit fontScale="92500" lnSpcReduction="20000"/>
          </a:bodyPr>
          <a:lstStyle/>
          <a:p>
            <a:r>
              <a:rPr lang="en-US" sz="3600" dirty="0"/>
              <a:t>Engineering report: 18-046</a:t>
            </a:r>
          </a:p>
          <a:p>
            <a:r>
              <a:rPr lang="en-US" sz="3600" dirty="0"/>
              <a:t>Reference model: 08-062r7</a:t>
            </a:r>
          </a:p>
          <a:p>
            <a:r>
              <a:rPr lang="en-US" sz="3600" dirty="0"/>
              <a:t>User guide: 16-080</a:t>
            </a:r>
          </a:p>
          <a:p>
            <a:r>
              <a:rPr lang="en-US" sz="3600" dirty="0"/>
              <a:t>Policy: 05-020r27</a:t>
            </a:r>
          </a:p>
          <a:p>
            <a:r>
              <a:rPr lang="en-US" sz="3600" dirty="0"/>
              <a:t>Profile: 10-100r3</a:t>
            </a:r>
          </a:p>
          <a:p>
            <a:r>
              <a:rPr lang="en-US" sz="3600" dirty="0"/>
              <a:t>Tech corrigendum: 14-065r2</a:t>
            </a:r>
          </a:p>
          <a:p>
            <a:r>
              <a:rPr lang="en-US" sz="3600" dirty="0"/>
              <a:t>Standard, with suite: </a:t>
            </a:r>
          </a:p>
          <a:p>
            <a:r>
              <a:rPr lang="en-US" sz="3600" dirty="0"/>
              <a:t>Test suite: 00-027</a:t>
            </a:r>
          </a:p>
          <a:p>
            <a:r>
              <a:rPr lang="en-US" sz="3600" dirty="0"/>
              <a:t>Community practice 18-097r3</a:t>
            </a:r>
          </a:p>
          <a:p>
            <a:endParaRPr lang="en-US" sz="3600" dirty="0"/>
          </a:p>
          <a:p>
            <a:endParaRPr lang="en-US" sz="3600" dirty="0"/>
          </a:p>
          <a:p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28666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C2CF5-54BF-A84A-8F8D-5822BFDCE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Font management in </a:t>
            </a:r>
            <a:r>
              <a:rPr lang="en-US" dirty="0" err="1"/>
              <a:t>Metanorma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C3435-799F-E340-BDD2-B6D47C5B6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OGC uses the </a:t>
            </a:r>
            <a:r>
              <a:rPr lang="en-US" dirty="0" err="1">
                <a:hlinkClick r:id="rId2"/>
              </a:rPr>
              <a:t>Lato</a:t>
            </a:r>
            <a:r>
              <a:rPr lang="en-US" dirty="0">
                <a:hlinkClick r:id="rId2"/>
              </a:rPr>
              <a:t> font</a:t>
            </a:r>
            <a:r>
              <a:rPr lang="en-US" dirty="0"/>
              <a:t>, an open-source font that is not installed by default on major OSes, for PDF</a:t>
            </a:r>
          </a:p>
          <a:p>
            <a:r>
              <a:rPr lang="en-US" dirty="0"/>
              <a:t>Available on Adobe Fonts and Google Fonts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F5517F2-98F0-1347-871D-7757156CD97B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 err="1"/>
              <a:t>Metanorma</a:t>
            </a:r>
            <a:r>
              <a:rPr lang="en-US" dirty="0"/>
              <a:t> helps you install all necessary fonts, as long as you “agree to font terms”!</a:t>
            </a:r>
          </a:p>
          <a:p>
            <a:r>
              <a:rPr lang="en-US" dirty="0"/>
              <a:t>`</a:t>
            </a:r>
            <a:r>
              <a:rPr lang="en-US" dirty="0" err="1"/>
              <a:t>metanorma</a:t>
            </a:r>
            <a:r>
              <a:rPr lang="en-US" dirty="0"/>
              <a:t> </a:t>
            </a:r>
            <a:r>
              <a:rPr lang="en-US" dirty="0" err="1"/>
              <a:t>mydoc.adoc</a:t>
            </a:r>
            <a:r>
              <a:rPr lang="en-US" dirty="0"/>
              <a:t> --agree-to-terms`</a:t>
            </a:r>
          </a:p>
        </p:txBody>
      </p:sp>
    </p:spTree>
    <p:extLst>
      <p:ext uri="{BB962C8B-B14F-4D97-AF65-F5344CB8AC3E}">
        <p14:creationId xmlns:p14="http://schemas.microsoft.com/office/powerpoint/2010/main" val="1716152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C2CF5-54BF-A84A-8F8D-5822BFDCE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500" y="952500"/>
            <a:ext cx="21971000" cy="2151647"/>
          </a:xfrm>
        </p:spPr>
        <p:txBody>
          <a:bodyPr>
            <a:normAutofit fontScale="90000"/>
          </a:bodyPr>
          <a:lstStyle/>
          <a:p>
            <a:r>
              <a:rPr lang="en-US" dirty="0"/>
              <a:t>Let’s try compiling a document</a:t>
            </a:r>
            <a:br>
              <a:rPr lang="en-US" dirty="0"/>
            </a:br>
            <a:r>
              <a:rPr lang="en-US" dirty="0"/>
              <a:t>(based on 18-095r7)!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C3435-799F-E340-BDD2-B6D47C5B6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499" y="5416950"/>
            <a:ext cx="13808911" cy="7081834"/>
          </a:xfrm>
        </p:spPr>
        <p:txBody>
          <a:bodyPr/>
          <a:lstStyle/>
          <a:p>
            <a:r>
              <a:rPr lang="en-US" dirty="0"/>
              <a:t>Docker/Linux (recommended) </a:t>
            </a:r>
            <a:r>
              <a:rPr lang="en-US" dirty="0">
                <a:hlinkClick r:id="rId2"/>
              </a:rPr>
              <a:t>https://www.metanorma.org/install/docker/</a:t>
            </a:r>
            <a:endParaRPr lang="en-US" dirty="0"/>
          </a:p>
          <a:p>
            <a:r>
              <a:rPr lang="en-US" dirty="0"/>
              <a:t>macOS: </a:t>
            </a:r>
            <a:r>
              <a:rPr lang="en-US" dirty="0">
                <a:hlinkClick r:id="rId3"/>
              </a:rPr>
              <a:t>https://www.metanorma.org/install/macos/</a:t>
            </a:r>
            <a:endParaRPr lang="en-US" dirty="0"/>
          </a:p>
          <a:p>
            <a:r>
              <a:rPr lang="en-US" dirty="0"/>
              <a:t>Windows: </a:t>
            </a:r>
            <a:r>
              <a:rPr lang="en-US" dirty="0">
                <a:hlinkClick r:id="rId4"/>
              </a:rPr>
              <a:t>https://www.metanorma.org/install/windows/</a:t>
            </a:r>
            <a:endParaRPr lang="en-US" dirty="0"/>
          </a:p>
          <a:p>
            <a:endParaRPr lang="en-US" dirty="0"/>
          </a:p>
        </p:txBody>
      </p:sp>
      <p:pic>
        <p:nvPicPr>
          <p:cNvPr id="5" name="Content Placeholder 4" descr="A screenshot of a computer screen&#10;&#10;Description automatically generated with medium confidence">
            <a:extLst>
              <a:ext uri="{FF2B5EF4-FFF2-40B4-BE49-F238E27FC236}">
                <a16:creationId xmlns:a16="http://schemas.microsoft.com/office/drawing/2014/main" id="{FCA7EA40-E9C9-7C49-A39F-9FCAA7B7A53D}"/>
              </a:ext>
            </a:extLst>
          </p:cNvPr>
          <p:cNvPicPr>
            <a:picLocks noGrp="1" noChangeAspect="1"/>
          </p:cNvPicPr>
          <p:nvPr>
            <p:ph idx="1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96975" y="5416950"/>
            <a:ext cx="10487025" cy="591338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C581D15-F9D2-7940-96E7-0FA9B575BB65}"/>
              </a:ext>
            </a:extLst>
          </p:cNvPr>
          <p:cNvSpPr txBox="1"/>
          <p:nvPr/>
        </p:nvSpPr>
        <p:spPr>
          <a:xfrm>
            <a:off x="1162301" y="4248504"/>
            <a:ext cx="14098411" cy="77970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r>
              <a:rPr lang="en-US" sz="4400" dirty="0">
                <a:hlinkClick r:id="rId6"/>
              </a:rPr>
              <a:t>https://</a:t>
            </a:r>
            <a:r>
              <a:rPr lang="en-US" sz="4400" dirty="0" err="1">
                <a:hlinkClick r:id="rId6"/>
              </a:rPr>
              <a:t>github.com</a:t>
            </a:r>
            <a:r>
              <a:rPr lang="en-US" sz="4400" dirty="0">
                <a:hlinkClick r:id="rId6"/>
              </a:rPr>
              <a:t>/</a:t>
            </a:r>
            <a:r>
              <a:rPr lang="en-US" sz="4400" dirty="0" err="1">
                <a:hlinkClick r:id="rId6"/>
              </a:rPr>
              <a:t>metanorma</a:t>
            </a:r>
            <a:r>
              <a:rPr lang="en-US" sz="4400" dirty="0">
                <a:hlinkClick r:id="rId6"/>
              </a:rPr>
              <a:t>/</a:t>
            </a:r>
            <a:r>
              <a:rPr lang="en-US" sz="4400" dirty="0" err="1">
                <a:hlinkClick r:id="rId6"/>
              </a:rPr>
              <a:t>ogc</a:t>
            </a:r>
            <a:r>
              <a:rPr lang="en-US" sz="4400" dirty="0">
                <a:hlinkClick r:id="rId6"/>
              </a:rPr>
              <a:t>-development-workshop</a:t>
            </a:r>
            <a:endParaRPr kumimoji="0" lang="en-US" sz="4400" b="0" i="0" u="none" strike="noStrike" cap="none" spc="0" normalizeH="0" baseline="0" dirty="0">
              <a:ln>
                <a:noFill/>
              </a:ln>
              <a:solidFill>
                <a:srgbClr val="262626"/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</p:spTree>
    <p:extLst>
      <p:ext uri="{BB962C8B-B14F-4D97-AF65-F5344CB8AC3E}">
        <p14:creationId xmlns:p14="http://schemas.microsoft.com/office/powerpoint/2010/main" val="18888479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A0746-3D56-9144-BAA9-61194EA5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3F92D-9F9C-9549-9579-52F8405402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Local install run:</a:t>
            </a:r>
          </a:p>
          <a:p>
            <a:pPr lvl="1"/>
            <a:r>
              <a:rPr lang="en-US" dirty="0" err="1"/>
              <a:t>metanorma</a:t>
            </a:r>
            <a:r>
              <a:rPr lang="en-US" dirty="0"/>
              <a:t> site generate --agree-to-terms</a:t>
            </a:r>
          </a:p>
          <a:p>
            <a:r>
              <a:rPr lang="en-US" dirty="0"/>
              <a:t>Docker on Linux/macOS: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5FCA77-1C8B-BB43-8598-C546C0CD7A76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Docker on Windows (</a:t>
            </a:r>
            <a:r>
              <a:rPr lang="en-US" dirty="0" err="1"/>
              <a:t>cmd</a:t>
            </a:r>
            <a:r>
              <a:rPr lang="en-US" dirty="0"/>
              <a:t>) run:</a:t>
            </a:r>
          </a:p>
          <a:p>
            <a:pPr lvl="1"/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90E248-83C5-3D47-BD6B-192D598A6754}"/>
              </a:ext>
            </a:extLst>
          </p:cNvPr>
          <p:cNvSpPr txBox="1"/>
          <p:nvPr/>
        </p:nvSpPr>
        <p:spPr>
          <a:xfrm>
            <a:off x="1384911" y="8119646"/>
            <a:ext cx="9326271" cy="44114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4000" dirty="0"/>
              <a:t>docker run \</a:t>
            </a:r>
          </a:p>
          <a:p>
            <a:pPr algn="l"/>
            <a:r>
              <a:rPr lang="en-US" sz="4000" dirty="0"/>
              <a:t>  -v "$(</a:t>
            </a:r>
            <a:r>
              <a:rPr lang="en-US" sz="4000" dirty="0" err="1"/>
              <a:t>pwd</a:t>
            </a:r>
            <a:r>
              <a:rPr lang="en-US" sz="4000" dirty="0"/>
              <a:t>)":/</a:t>
            </a:r>
            <a:r>
              <a:rPr lang="en-US" sz="4000" dirty="0" err="1"/>
              <a:t>metanorma</a:t>
            </a:r>
            <a:r>
              <a:rPr lang="en-US" sz="4000" dirty="0"/>
              <a:t> \</a:t>
            </a:r>
          </a:p>
          <a:p>
            <a:pPr algn="l"/>
            <a:r>
              <a:rPr lang="en-US" sz="4000" dirty="0"/>
              <a:t>  -v "${HOME}/.</a:t>
            </a:r>
            <a:r>
              <a:rPr lang="en-US" sz="4000" dirty="0" err="1"/>
              <a:t>fontist</a:t>
            </a:r>
            <a:r>
              <a:rPr lang="en-US" sz="4000" dirty="0"/>
              <a:t>/fonts":/config/fonts \</a:t>
            </a:r>
          </a:p>
          <a:p>
            <a:pPr algn="l"/>
            <a:r>
              <a:rPr lang="en-US" sz="4000" dirty="0"/>
              <a:t>  -w /</a:t>
            </a:r>
            <a:r>
              <a:rPr lang="en-US" sz="4000" dirty="0" err="1"/>
              <a:t>metanorma</a:t>
            </a:r>
            <a:r>
              <a:rPr lang="en-US" sz="4000" dirty="0"/>
              <a:t> \</a:t>
            </a:r>
          </a:p>
          <a:p>
            <a:pPr algn="l"/>
            <a:r>
              <a:rPr lang="en-US" sz="4000" dirty="0"/>
              <a:t>  </a:t>
            </a:r>
            <a:r>
              <a:rPr lang="en-US" sz="4000" dirty="0" err="1"/>
              <a:t>metanorma</a:t>
            </a:r>
            <a:r>
              <a:rPr lang="en-US" sz="4000" dirty="0"/>
              <a:t>/</a:t>
            </a:r>
            <a:r>
              <a:rPr lang="en-US" sz="4000" dirty="0" err="1"/>
              <a:t>mn</a:t>
            </a:r>
            <a:r>
              <a:rPr lang="en-US" sz="4000" dirty="0"/>
              <a:t> \</a:t>
            </a:r>
          </a:p>
          <a:p>
            <a:pPr algn="l"/>
            <a:r>
              <a:rPr lang="en-US" sz="4000" dirty="0"/>
              <a:t>  </a:t>
            </a:r>
            <a:r>
              <a:rPr lang="en-US" sz="4000" dirty="0" err="1"/>
              <a:t>metanorma</a:t>
            </a:r>
            <a:r>
              <a:rPr lang="en-US" sz="4000" dirty="0"/>
              <a:t> site generate --agree-to-terms</a:t>
            </a:r>
          </a:p>
          <a:p>
            <a:pPr marL="0" marR="0" indent="0" algn="l" defTabSz="2438338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4000" b="0" i="0" u="none" strike="noStrike" cap="none" spc="0" normalizeH="0" baseline="0" dirty="0">
              <a:ln>
                <a:noFill/>
              </a:ln>
              <a:solidFill>
                <a:srgbClr val="262626"/>
              </a:solidFill>
              <a:effectLst/>
              <a:uFillTx/>
              <a:latin typeface="Mont Book"/>
              <a:ea typeface="Mont Book"/>
              <a:cs typeface="Mont Book"/>
              <a:sym typeface="Mont Book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AD2C7B-F64D-6D42-B8C2-8034CA4EB68B}"/>
              </a:ext>
            </a:extLst>
          </p:cNvPr>
          <p:cNvSpPr txBox="1"/>
          <p:nvPr/>
        </p:nvSpPr>
        <p:spPr>
          <a:xfrm>
            <a:off x="12983353" y="5496762"/>
            <a:ext cx="11277111" cy="441146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4000" dirty="0"/>
              <a:t>docker run ^</a:t>
            </a:r>
          </a:p>
          <a:p>
            <a:pPr algn="l"/>
            <a:r>
              <a:rPr lang="en-US" sz="4000" dirty="0"/>
              <a:t>  -v %cd%:/</a:t>
            </a:r>
            <a:r>
              <a:rPr lang="en-US" sz="4000" dirty="0" err="1"/>
              <a:t>metanorma</a:t>
            </a:r>
            <a:r>
              <a:rPr lang="en-US" sz="4000" dirty="0"/>
              <a:t> ^</a:t>
            </a:r>
          </a:p>
          <a:p>
            <a:pPr algn="l"/>
            <a:r>
              <a:rPr lang="en-US" sz="4000" dirty="0"/>
              <a:t>  -v %USERPROFILE%\.</a:t>
            </a:r>
            <a:r>
              <a:rPr lang="en-US" sz="4000" dirty="0" err="1"/>
              <a:t>fontist</a:t>
            </a:r>
            <a:r>
              <a:rPr lang="en-US" sz="4000" dirty="0"/>
              <a:t>\fonts:/config/fonts ^</a:t>
            </a:r>
          </a:p>
          <a:p>
            <a:pPr algn="l"/>
            <a:r>
              <a:rPr lang="en-US" sz="4000" dirty="0"/>
              <a:t>  -w /</a:t>
            </a:r>
            <a:r>
              <a:rPr lang="en-US" sz="4000" dirty="0" err="1"/>
              <a:t>metanorma</a:t>
            </a:r>
            <a:r>
              <a:rPr lang="en-US" sz="4000" dirty="0"/>
              <a:t> ^</a:t>
            </a:r>
          </a:p>
          <a:p>
            <a:pPr algn="l"/>
            <a:r>
              <a:rPr lang="en-US" sz="4000" dirty="0"/>
              <a:t>  -it ^</a:t>
            </a:r>
          </a:p>
          <a:p>
            <a:pPr algn="l"/>
            <a:r>
              <a:rPr lang="en-US" sz="4000" dirty="0"/>
              <a:t>  </a:t>
            </a:r>
            <a:r>
              <a:rPr lang="en-US" sz="4000" dirty="0" err="1"/>
              <a:t>metanorma</a:t>
            </a:r>
            <a:r>
              <a:rPr lang="en-US" sz="4000" dirty="0"/>
              <a:t>/</a:t>
            </a:r>
            <a:r>
              <a:rPr lang="en-US" sz="4000" dirty="0" err="1"/>
              <a:t>mn</a:t>
            </a:r>
            <a:r>
              <a:rPr lang="en-US" sz="4000" dirty="0"/>
              <a:t> ^</a:t>
            </a:r>
          </a:p>
          <a:p>
            <a:pPr algn="l"/>
            <a:r>
              <a:rPr lang="en-US" sz="4000" dirty="0"/>
              <a:t>  </a:t>
            </a:r>
            <a:r>
              <a:rPr lang="en-US" sz="4000" dirty="0" err="1"/>
              <a:t>metanorma</a:t>
            </a:r>
            <a:r>
              <a:rPr lang="en-US" sz="4000" dirty="0"/>
              <a:t> site generate --agree-to-terms</a:t>
            </a:r>
          </a:p>
        </p:txBody>
      </p:sp>
    </p:spTree>
    <p:extLst>
      <p:ext uri="{BB962C8B-B14F-4D97-AF65-F5344CB8AC3E}">
        <p14:creationId xmlns:p14="http://schemas.microsoft.com/office/powerpoint/2010/main" val="2017733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12F61-8DC3-A54D-9479-D923562D7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that we can compile let’s try updating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FCD8C-33B0-CB41-A364-7F9AF24EDA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pretend we want to update this document to satisfy the latest rules.</a:t>
            </a:r>
          </a:p>
          <a:p>
            <a:pPr lvl="1"/>
            <a:r>
              <a:rPr lang="en-US" dirty="0"/>
              <a:t>Terms and definitions should be in Clause 3</a:t>
            </a:r>
          </a:p>
          <a:p>
            <a:pPr lvl="1"/>
            <a:r>
              <a:rPr lang="en-US" dirty="0"/>
              <a:t>Missing submitter organizations</a:t>
            </a:r>
          </a:p>
          <a:p>
            <a:r>
              <a:rPr lang="en-US" dirty="0"/>
              <a:t>How to fix?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80AED3-F2C4-B845-BEC7-EA2E7F0E90DF}"/>
              </a:ext>
            </a:extLst>
          </p:cNvPr>
          <p:cNvSpPr>
            <a:spLocks noGrp="1"/>
          </p:cNvSpPr>
          <p:nvPr>
            <p:ph idx="12"/>
          </p:nvPr>
        </p:nvSpPr>
        <p:spPr/>
        <p:txBody>
          <a:bodyPr/>
          <a:lstStyle/>
          <a:p>
            <a:r>
              <a:rPr lang="en-US" dirty="0"/>
              <a:t>Can we get rid of these warnings?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2CAF5B-6602-B048-BD4A-4D7ADA60FB40}"/>
              </a:ext>
            </a:extLst>
          </p:cNvPr>
          <p:cNvSpPr txBox="1"/>
          <p:nvPr/>
        </p:nvSpPr>
        <p:spPr>
          <a:xfrm>
            <a:off x="12212912" y="5598546"/>
            <a:ext cx="11527875" cy="601190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en-US" sz="3200" dirty="0" err="1"/>
              <a:t>Metanorma</a:t>
            </a:r>
            <a:r>
              <a:rPr lang="en-US" sz="3200" dirty="0"/>
              <a:t> XML Style Warning: (XML Line 000227): Hanging paragraph in clause</a:t>
            </a:r>
          </a:p>
          <a:p>
            <a:pPr algn="l"/>
            <a:r>
              <a:rPr lang="en-US" sz="3200" dirty="0" err="1"/>
              <a:t>Metanorma</a:t>
            </a:r>
            <a:r>
              <a:rPr lang="en-US" sz="3200" dirty="0"/>
              <a:t> XML Style Warning: (XML Line 000678): Hanging paragraph in clause</a:t>
            </a:r>
          </a:p>
          <a:p>
            <a:pPr algn="l"/>
            <a:r>
              <a:rPr lang="en-US" sz="3200" dirty="0" err="1"/>
              <a:t>Metanorma</a:t>
            </a:r>
            <a:r>
              <a:rPr lang="en-US" sz="3200" dirty="0"/>
              <a:t> XML Style Warning: (XML Line 000794): Hanging paragraph in clause</a:t>
            </a:r>
          </a:p>
          <a:p>
            <a:pPr algn="l"/>
            <a:r>
              <a:rPr lang="en-US" sz="3200" dirty="0" err="1"/>
              <a:t>Metanorma</a:t>
            </a:r>
            <a:r>
              <a:rPr lang="en-US" sz="3200" dirty="0"/>
              <a:t> XML Style Warning: (XML Line 001195): Figure should have title</a:t>
            </a:r>
          </a:p>
          <a:p>
            <a:pPr algn="l"/>
            <a:r>
              <a:rPr lang="en-US" sz="3200" dirty="0" err="1"/>
              <a:t>Metanorma</a:t>
            </a:r>
            <a:r>
              <a:rPr lang="en-US" sz="3200" dirty="0"/>
              <a:t> XML Style Warning: (XML Line 000091): Table should have title</a:t>
            </a:r>
          </a:p>
          <a:p>
            <a:pPr algn="l"/>
            <a:r>
              <a:rPr lang="en-US" sz="3200" dirty="0" err="1"/>
              <a:t>Metanorma</a:t>
            </a:r>
            <a:r>
              <a:rPr lang="en-US" sz="3200" dirty="0"/>
              <a:t> XML Style Warning: (XML Line 001349): Table should have title</a:t>
            </a:r>
          </a:p>
        </p:txBody>
      </p:sp>
    </p:spTree>
    <p:extLst>
      <p:ext uri="{BB962C8B-B14F-4D97-AF65-F5344CB8AC3E}">
        <p14:creationId xmlns:p14="http://schemas.microsoft.com/office/powerpoint/2010/main" val="404898792"/>
      </p:ext>
    </p:extLst>
  </p:cSld>
  <p:clrMapOvr>
    <a:masterClrMapping/>
  </p:clrMapOvr>
</p:sld>
</file>

<file path=ppt/theme/theme1.xml><?xml version="1.0" encoding="utf-8"?>
<a:theme xmlns:a="http://schemas.openxmlformats.org/drawingml/2006/main" name="30_BasicColor">
  <a:themeElements>
    <a:clrScheme name="30_BasicColor">
      <a:dk1>
        <a:srgbClr val="262626"/>
      </a:dk1>
      <a:lt1>
        <a:srgbClr val="003462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262626"/>
            </a:solidFill>
            <a:effectLst/>
            <a:uFillTx/>
            <a:latin typeface="Mont Book"/>
            <a:ea typeface="Mont Book"/>
            <a:cs typeface="Mont Book"/>
            <a:sym typeface="Mont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0_BasicColor">
  <a:themeElements>
    <a:clrScheme name="30_BasicColor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30_BasicColor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30_BasicCol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262626"/>
            </a:solidFill>
            <a:effectLst/>
            <a:uFillTx/>
            <a:latin typeface="Mont Book"/>
            <a:ea typeface="Mont Book"/>
            <a:cs typeface="Mont Book"/>
            <a:sym typeface="Mont Boo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E929D3C7B92654E91E0BACE58CAB3FC" ma:contentTypeVersion="14" ma:contentTypeDescription="Create a new document." ma:contentTypeScope="" ma:versionID="0d5e7d10e8b3d59a71a9518333782722">
  <xsd:schema xmlns:xsd="http://www.w3.org/2001/XMLSchema" xmlns:xs="http://www.w3.org/2001/XMLSchema" xmlns:p="http://schemas.microsoft.com/office/2006/metadata/properties" xmlns:ns3="39e328b5-fd55-4aa2-9335-b42da031234f" xmlns:ns4="d5f456a8-998e-4615-8aa7-08c9413f4944" targetNamespace="http://schemas.microsoft.com/office/2006/metadata/properties" ma:root="true" ma:fieldsID="53054e47342fd735cb0ed6e1bdf78acf" ns3:_="" ns4:_="">
    <xsd:import namespace="39e328b5-fd55-4aa2-9335-b42da031234f"/>
    <xsd:import namespace="d5f456a8-998e-4615-8aa7-08c9413f494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e328b5-fd55-4aa2-9335-b42da03123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f456a8-998e-4615-8aa7-08c9413f494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C947CC-FAC0-45B8-9C31-0B6798BA76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9e328b5-fd55-4aa2-9335-b42da031234f"/>
    <ds:schemaRef ds:uri="d5f456a8-998e-4615-8aa7-08c9413f494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86148D8-2F1B-4536-B05E-C1F31E85E8EB}">
  <ds:schemaRefs>
    <ds:schemaRef ds:uri="http://purl.org/dc/elements/1.1/"/>
    <ds:schemaRef ds:uri="http://schemas.microsoft.com/office/2006/metadata/properties"/>
    <ds:schemaRef ds:uri="http://purl.org/dc/terms/"/>
    <ds:schemaRef ds:uri="d5f456a8-998e-4615-8aa7-08c9413f4944"/>
    <ds:schemaRef ds:uri="http://purl.org/dc/dcmitype/"/>
    <ds:schemaRef ds:uri="http://schemas.microsoft.com/office/infopath/2007/PartnerControls"/>
    <ds:schemaRef ds:uri="39e328b5-fd55-4aa2-9335-b42da031234f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51912B86-3014-4786-BADA-0DB4D671DF8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3278</TotalTime>
  <Words>609</Words>
  <Application>Microsoft Macintosh PowerPoint</Application>
  <PresentationFormat>Custom</PresentationFormat>
  <Paragraphs>96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Mont Book</vt:lpstr>
      <vt:lpstr>Mont SemiBold</vt:lpstr>
      <vt:lpstr>Arial</vt:lpstr>
      <vt:lpstr>Courier</vt:lpstr>
      <vt:lpstr>Helvetica Neue</vt:lpstr>
      <vt:lpstr>Helvetica Neue Medium</vt:lpstr>
      <vt:lpstr>30_BasicColor</vt:lpstr>
      <vt:lpstr>Authoring OGC Standards</vt:lpstr>
      <vt:lpstr>Part 2</vt:lpstr>
      <vt:lpstr>Where to find information?</vt:lpstr>
      <vt:lpstr>Repo for OGC document samples</vt:lpstr>
      <vt:lpstr>Many OGC document samples now available</vt:lpstr>
      <vt:lpstr>Font management in Metanorma</vt:lpstr>
      <vt:lpstr>Let’s try compiling a document (based on 18-095r7)!</vt:lpstr>
      <vt:lpstr>Steps</vt:lpstr>
      <vt:lpstr>Now that we can compile let’s try updating it</vt:lpstr>
      <vt:lpstr>Encoding ModSpec</vt:lpstr>
      <vt:lpstr>Representing ModSpec</vt:lpstr>
      <vt:lpstr>Thank you, questions welcome!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Little, Chris</dc:creator>
  <cp:lastModifiedBy>Ronald Tse</cp:lastModifiedBy>
  <cp:revision>42</cp:revision>
  <dcterms:modified xsi:type="dcterms:W3CDTF">2022-09-28T17:27:24Z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0x0101006E929D3C7B92654E91E0BACE58CAB3FC</vt:lpwstr>
  </property>
</Properties>
</file>